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846" r:id="rId3"/>
    <p:sldId id="852" r:id="rId4"/>
    <p:sldId id="853" r:id="rId5"/>
    <p:sldId id="854" r:id="rId6"/>
    <p:sldId id="855" r:id="rId7"/>
    <p:sldId id="856" r:id="rId8"/>
    <p:sldId id="857" r:id="rId9"/>
    <p:sldId id="858" r:id="rId10"/>
    <p:sldId id="859" r:id="rId11"/>
    <p:sldId id="860" r:id="rId12"/>
    <p:sldId id="861" r:id="rId13"/>
    <p:sldId id="862" r:id="rId14"/>
    <p:sldId id="863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-52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83B0"/>
    <a:srgbClr val="0B4F72"/>
    <a:srgbClr val="065072"/>
    <a:srgbClr val="0070C0"/>
    <a:srgbClr val="ED1A22"/>
    <a:srgbClr val="EC0F18"/>
    <a:srgbClr val="F8F7F7"/>
    <a:srgbClr val="4472C4"/>
    <a:srgbClr val="DAE3F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93585" autoAdjust="0"/>
  </p:normalViewPr>
  <p:slideViewPr>
    <p:cSldViewPr snapToGrid="0">
      <p:cViewPr varScale="1">
        <p:scale>
          <a:sx n="114" d="100"/>
          <a:sy n="114" d="100"/>
        </p:scale>
        <p:origin x="726" y="114"/>
      </p:cViewPr>
      <p:guideLst>
        <p:guide pos="1459"/>
        <p:guide orient="horz" pos="2850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19.02.2021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19.02.2021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2661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416" imgH="416" progId="TCLayout.ActiveDocument.1">
                  <p:embed/>
                </p:oleObj>
              </mc:Choice>
              <mc:Fallback>
                <p:oleObj name="Слайд think-cell" r:id="rId3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5477618" y="2544802"/>
            <a:ext cx="6408000" cy="266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Инструкция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маршрутизация кабинетов КТ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системе РЛПК для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врача поликлиники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E8F96-B4CD-426F-BFBE-3E93DBAD7AC2}"/>
              </a:ext>
            </a:extLst>
          </p:cNvPr>
          <p:cNvSpPr txBox="1"/>
          <p:nvPr/>
        </p:nvSpPr>
        <p:spPr>
          <a:xfrm>
            <a:off x="1129750" y="1793926"/>
            <a:ext cx="878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13579-E54A-4551-9EAB-7DD0219A00A7}"/>
              </a:ext>
            </a:extLst>
          </p:cNvPr>
          <p:cNvSpPr txBox="1"/>
          <p:nvPr/>
        </p:nvSpPr>
        <p:spPr>
          <a:xfrm>
            <a:off x="1773517" y="234792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Пятиугольник 11">
            <a:extLst>
              <a:ext uri="{FF2B5EF4-FFF2-40B4-BE49-F238E27FC236}">
                <a16:creationId xmlns:a16="http://schemas.microsoft.com/office/drawing/2014/main" id="{7B95D0A2-5444-4DD9-B75E-EEFE8082AF63}"/>
              </a:ext>
            </a:extLst>
          </p:cNvPr>
          <p:cNvSpPr/>
          <p:nvPr/>
        </p:nvSpPr>
        <p:spPr>
          <a:xfrm>
            <a:off x="0" y="312188"/>
            <a:ext cx="2982483" cy="56146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BF1FC37-897F-4031-A655-0CF42320B263}"/>
              </a:ext>
            </a:extLst>
          </p:cNvPr>
          <p:cNvSpPr txBox="1">
            <a:spLocks/>
          </p:cNvSpPr>
          <p:nvPr/>
        </p:nvSpPr>
        <p:spPr>
          <a:xfrm>
            <a:off x="929869" y="372009"/>
            <a:ext cx="2291737" cy="289710"/>
          </a:xfrm>
          <a:prstGeom prst="rect">
            <a:avLst/>
          </a:prstGeom>
        </p:spPr>
        <p:txBody>
          <a:bodyPr/>
          <a:lstStyle>
            <a:lvl1pPr algn="ctr" defTabSz="2438645" rtl="0" eaLnBrk="1" latinLnBrk="0" hangingPunct="1">
              <a:spcBef>
                <a:spcPct val="0"/>
              </a:spcBef>
              <a:buNone/>
              <a:defRPr sz="117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tabLst>
                <a:tab pos="3137954" algn="l"/>
                <a:tab pos="4864238" algn="l"/>
              </a:tabLst>
            </a:pPr>
            <a:r>
              <a:rPr lang="ru-RU" sz="1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17" y="4420921"/>
            <a:ext cx="1842058" cy="16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8">
            <a:extLst>
              <a:ext uri="{FF2B5EF4-FFF2-40B4-BE49-F238E27FC236}">
                <a16:creationId xmlns:a16="http://schemas.microsoft.com/office/drawing/2014/main" id="{0703D03E-4FC8-40F0-8C7B-408CB0532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02097" y="2066675"/>
            <a:ext cx="1761028" cy="1495649"/>
          </a:xfrm>
          <a:prstGeom prst="rect">
            <a:avLst/>
          </a:prstGeom>
        </p:spPr>
      </p:pic>
      <p:pic>
        <p:nvPicPr>
          <p:cNvPr id="12" name="Picture 6" descr="C:\Users\1407-2\Downloads\чел идет.png">
            <a:extLst>
              <a:ext uri="{FF2B5EF4-FFF2-40B4-BE49-F238E27FC236}">
                <a16:creationId xmlns:a16="http://schemas.microsoft.com/office/drawing/2014/main" id="{4D7A253F-FC5E-475A-A213-7E070CC4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B4F7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36" y="2036288"/>
            <a:ext cx="803118" cy="13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455A8D55-8585-402A-9A27-DAD6CBC409D4}"/>
              </a:ext>
            </a:extLst>
          </p:cNvPr>
          <p:cNvSpPr/>
          <p:nvPr/>
        </p:nvSpPr>
        <p:spPr>
          <a:xfrm>
            <a:off x="2726421" y="2588245"/>
            <a:ext cx="532007" cy="191634"/>
          </a:xfrm>
          <a:prstGeom prst="rightArrow">
            <a:avLst/>
          </a:prstGeom>
          <a:solidFill>
            <a:srgbClr val="6483B0"/>
          </a:solidFill>
          <a:ln>
            <a:solidFill>
              <a:srgbClr val="648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0E995823-9D5D-46CC-A371-BF383A338E85}"/>
              </a:ext>
            </a:extLst>
          </p:cNvPr>
          <p:cNvSpPr/>
          <p:nvPr/>
        </p:nvSpPr>
        <p:spPr>
          <a:xfrm rot="7610280">
            <a:off x="2868708" y="3946322"/>
            <a:ext cx="532007" cy="191634"/>
          </a:xfrm>
          <a:prstGeom prst="rightArrow">
            <a:avLst/>
          </a:prstGeom>
          <a:solidFill>
            <a:srgbClr val="6483B0"/>
          </a:solidFill>
          <a:ln>
            <a:solidFill>
              <a:srgbClr val="648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78336327-6F98-46D6-A716-7ED7D85B8929}"/>
              </a:ext>
            </a:extLst>
          </p:cNvPr>
          <p:cNvSpPr/>
          <p:nvPr/>
        </p:nvSpPr>
        <p:spPr>
          <a:xfrm rot="13853352">
            <a:off x="2087486" y="3946322"/>
            <a:ext cx="532007" cy="191634"/>
          </a:xfrm>
          <a:prstGeom prst="rightArrow">
            <a:avLst/>
          </a:prstGeom>
          <a:solidFill>
            <a:srgbClr val="6483B0"/>
          </a:solidFill>
          <a:ln>
            <a:solidFill>
              <a:srgbClr val="648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629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5553" y="1394011"/>
            <a:ext cx="7053188" cy="294710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КТ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409134" y="2925155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834513" y="2252782"/>
            <a:ext cx="818494" cy="590718"/>
            <a:chOff x="7932138" y="3601299"/>
            <a:chExt cx="818494" cy="59071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7875396" y="1307647"/>
            <a:ext cx="3697291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Заходим в интерфейс МО</a:t>
            </a:r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875396" y="2097580"/>
            <a:ext cx="369729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список документов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«Результат исследований КТ»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/>
          <a:srcRect b="24373"/>
          <a:stretch/>
        </p:blipFill>
        <p:spPr bwMode="auto">
          <a:xfrm>
            <a:off x="465553" y="4593370"/>
            <a:ext cx="6858635" cy="1403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4544408" y="4955557"/>
            <a:ext cx="861761" cy="590718"/>
            <a:chOff x="5885578" y="5992418"/>
            <a:chExt cx="861761" cy="590718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5" y="3745856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875396" y="2926020"/>
            <a:ext cx="3697292" cy="1163133"/>
          </a:xfrm>
          <a:prstGeom prst="roundRect">
            <a:avLst>
              <a:gd name="adj" fmla="val 1046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/>
                </a:solidFill>
              </a:rPr>
              <a:t>Для поиска результатов исследований в реестре результатов исследований КТ, введите ФИО пациента или номер направления в поле поиска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10">
            <a:extLst>
              <a:ext uri="{FF2B5EF4-FFF2-40B4-BE49-F238E27FC236}">
                <a16:creationId xmlns:a16="http://schemas.microsoft.com/office/drawing/2014/main" id="{E4A36213-1635-4292-A767-0A9113F05525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D86C851-995F-468E-A7E6-F20609C892DE}"/>
              </a:ext>
            </a:extLst>
          </p:cNvPr>
          <p:cNvSpPr/>
          <p:nvPr/>
        </p:nvSpPr>
        <p:spPr>
          <a:xfrm>
            <a:off x="375758" y="1307647"/>
            <a:ext cx="7142983" cy="3128627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9E912DA-DD97-4DB0-ACBB-4DA7B0A8821E}"/>
              </a:ext>
            </a:extLst>
          </p:cNvPr>
          <p:cNvSpPr/>
          <p:nvPr/>
        </p:nvSpPr>
        <p:spPr>
          <a:xfrm>
            <a:off x="375758" y="4506281"/>
            <a:ext cx="7142983" cy="1490439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0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0138" y="1441075"/>
            <a:ext cx="6484095" cy="290850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Просмотр результатов исследований КТ</a:t>
            </a:r>
          </a:p>
        </p:txBody>
      </p:sp>
      <p:sp>
        <p:nvSpPr>
          <p:cNvPr id="4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339914" y="2715756"/>
            <a:ext cx="4391949" cy="7773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</a:rPr>
              <a:t>В разделе </a:t>
            </a:r>
            <a:r>
              <a:rPr lang="ru-RU" sz="1100" b="1" dirty="0">
                <a:solidFill>
                  <a:schemeClr val="tx1"/>
                </a:solidFill>
              </a:rPr>
              <a:t>«Присоединенные файлы»</a:t>
            </a:r>
            <a:r>
              <a:rPr lang="ru-RU" sz="1100" dirty="0">
                <a:solidFill>
                  <a:schemeClr val="tx1"/>
                </a:solidFill>
              </a:rPr>
              <a:t> будут находится прикрепленные файлы по результатам исследования (в случае прикрепления заключения из МИС специалистом кабинета КТ)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0139" y="4512367"/>
            <a:ext cx="6484094" cy="1734870"/>
          </a:xfrm>
          <a:prstGeom prst="rect">
            <a:avLst/>
          </a:prstGeom>
        </p:spPr>
      </p:pic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339914" y="1388267"/>
            <a:ext cx="4391949" cy="10830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100" dirty="0">
                <a:solidFill>
                  <a:schemeClr val="tx1"/>
                </a:solidFill>
              </a:rPr>
              <a:t>ткрыть.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 разделе </a:t>
            </a:r>
            <a:r>
              <a:rPr lang="ru-RU" sz="1100" b="1" dirty="0">
                <a:solidFill>
                  <a:schemeClr val="tx1"/>
                </a:solidFill>
              </a:rPr>
              <a:t>«Основные»</a:t>
            </a:r>
            <a:r>
              <a:rPr lang="ru-RU" sz="1100" dirty="0">
                <a:solidFill>
                  <a:schemeClr val="tx1"/>
                </a:solidFill>
              </a:rPr>
              <a:t> карточки результатов исследования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будет указана дата выполнения услуги и заключение по КТ (в случае составления заключения в ИС «РЛПК» специалистом кабинета КТ)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2736291" y="3411520"/>
            <a:ext cx="818494" cy="590718"/>
            <a:chOff x="7932138" y="3601299"/>
            <a:chExt cx="818494" cy="590718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D7DA3010-26C5-46C5-9F6F-59F0AEAFFB1A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11</a:t>
            </a:fld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74BA52C-EA27-4A79-9961-4C36A343A6AD}"/>
              </a:ext>
            </a:extLst>
          </p:cNvPr>
          <p:cNvSpPr/>
          <p:nvPr/>
        </p:nvSpPr>
        <p:spPr>
          <a:xfrm>
            <a:off x="371060" y="1403722"/>
            <a:ext cx="6684647" cy="2984310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93C8D63-2C78-4B80-B8DE-85A84757CBB8}"/>
              </a:ext>
            </a:extLst>
          </p:cNvPr>
          <p:cNvGrpSpPr/>
          <p:nvPr/>
        </p:nvGrpSpPr>
        <p:grpSpPr>
          <a:xfrm>
            <a:off x="1173581" y="5649849"/>
            <a:ext cx="818494" cy="590718"/>
            <a:chOff x="7932138" y="3601299"/>
            <a:chExt cx="818494" cy="59071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D952CAF-3BCA-4A49-B51F-6EB7AFDE1625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: вниз 29">
              <a:extLst>
                <a:ext uri="{FF2B5EF4-FFF2-40B4-BE49-F238E27FC236}">
                  <a16:creationId xmlns:a16="http://schemas.microsoft.com/office/drawing/2014/main" id="{9EA4D839-0B68-4B31-A73A-1F1097684169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747C77-4E55-427A-B2FF-0056F37BB8E1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D0F8081-E0F2-4584-835D-F146C0D982B3}"/>
              </a:ext>
            </a:extLst>
          </p:cNvPr>
          <p:cNvSpPr/>
          <p:nvPr/>
        </p:nvSpPr>
        <p:spPr>
          <a:xfrm>
            <a:off x="460138" y="1631091"/>
            <a:ext cx="512345" cy="145867"/>
          </a:xfrm>
          <a:prstGeom prst="rect">
            <a:avLst/>
          </a:prstGeom>
          <a:noFill/>
          <a:ln w="28575">
            <a:solidFill>
              <a:srgbClr val="ED1A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B0F9174-14CC-427A-975F-A07462F85163}"/>
              </a:ext>
            </a:extLst>
          </p:cNvPr>
          <p:cNvSpPr/>
          <p:nvPr/>
        </p:nvSpPr>
        <p:spPr>
          <a:xfrm>
            <a:off x="371060" y="4471775"/>
            <a:ext cx="6684647" cy="1768792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2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98A3A2C-61BC-4D96-92FA-29F8466C22CD}"/>
              </a:ext>
            </a:extLst>
          </p:cNvPr>
          <p:cNvGrpSpPr/>
          <p:nvPr/>
        </p:nvGrpSpPr>
        <p:grpSpPr>
          <a:xfrm>
            <a:off x="583790" y="1659031"/>
            <a:ext cx="6713275" cy="2087295"/>
            <a:chOff x="489299" y="1659031"/>
            <a:chExt cx="6713275" cy="2087295"/>
          </a:xfrm>
        </p:grpSpPr>
        <p:pic>
          <p:nvPicPr>
            <p:cNvPr id="3" name="Рисунок 2"/>
            <p:cNvPicPr/>
            <p:nvPr/>
          </p:nvPicPr>
          <p:blipFill rotWithShape="1">
            <a:blip r:embed="rId2"/>
            <a:srcRect b="29668"/>
            <a:stretch/>
          </p:blipFill>
          <p:spPr bwMode="auto">
            <a:xfrm>
              <a:off x="489299" y="1659031"/>
              <a:ext cx="6713275" cy="20872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B051231-7B9C-4975-8D4C-3A83AEE42DB0}"/>
                </a:ext>
              </a:extLst>
            </p:cNvPr>
            <p:cNvSpPr/>
            <p:nvPr/>
          </p:nvSpPr>
          <p:spPr>
            <a:xfrm>
              <a:off x="1457011" y="2299526"/>
              <a:ext cx="140677" cy="147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4472C4"/>
                </a:solidFill>
              </a:rPr>
              <a:t>Повторное назначение, ранее отмененных исследований</a:t>
            </a:r>
            <a:endParaRPr lang="ru-RU" sz="2000" b="1" dirty="0">
              <a:solidFill>
                <a:srgbClr val="4472C4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90864" y="2487336"/>
            <a:ext cx="650240" cy="941664"/>
            <a:chOff x="5885578" y="5641472"/>
            <a:chExt cx="650240" cy="94166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5" y="3728851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flipV="1">
              <a:off x="6126772" y="5641472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632356" y="1563529"/>
            <a:ext cx="3702910" cy="1307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</a:rPr>
              <a:t>В открывшемся окне выберите фильтр </a:t>
            </a:r>
            <a:r>
              <a:rPr lang="ru-RU" sz="1100" b="1" dirty="0">
                <a:solidFill>
                  <a:schemeClr val="tx1"/>
                </a:solidFill>
              </a:rPr>
              <a:t>«Показывать отмененные услуги врачом кабинета КТ» </a:t>
            </a:r>
            <a:r>
              <a:rPr lang="ru-RU" sz="1100" dirty="0">
                <a:solidFill>
                  <a:schemeClr val="tx1"/>
                </a:solidFill>
              </a:rPr>
              <a:t>система отфильтрует все направления, которые были отменены по какой-либо причине врачом кабинета КТ</a:t>
            </a:r>
            <a:r>
              <a:rPr lang="ru-RU" sz="1600" dirty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10">
            <a:extLst>
              <a:ext uri="{FF2B5EF4-FFF2-40B4-BE49-F238E27FC236}">
                <a16:creationId xmlns:a16="http://schemas.microsoft.com/office/drawing/2014/main" id="{96A2AC27-E422-4EE4-91D7-481E38E86B48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12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ECE1CEF-3FC5-4636-A2FA-3B3CC85F792B}"/>
              </a:ext>
            </a:extLst>
          </p:cNvPr>
          <p:cNvSpPr/>
          <p:nvPr/>
        </p:nvSpPr>
        <p:spPr>
          <a:xfrm>
            <a:off x="7632355" y="3058237"/>
            <a:ext cx="3702909" cy="155154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Все отмененные направления отмечены зеленой галкой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графе </a:t>
            </a:r>
            <a:r>
              <a:rPr lang="ru-RU" b="1" dirty="0">
                <a:solidFill>
                  <a:schemeClr val="tx1"/>
                </a:solidFill>
              </a:rPr>
              <a:t>«Отменные ранее»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8E7E20EB-4B3E-4271-BA28-AB0F061FEB4A}"/>
              </a:ext>
            </a:extLst>
          </p:cNvPr>
          <p:cNvSpPr/>
          <p:nvPr/>
        </p:nvSpPr>
        <p:spPr>
          <a:xfrm>
            <a:off x="465553" y="1563529"/>
            <a:ext cx="6831512" cy="3046250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8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ABD30E-511C-4468-B391-7FFBBEABA2E6}"/>
              </a:ext>
            </a:extLst>
          </p:cNvPr>
          <p:cNvGrpSpPr/>
          <p:nvPr/>
        </p:nvGrpSpPr>
        <p:grpSpPr>
          <a:xfrm>
            <a:off x="549036" y="3577386"/>
            <a:ext cx="6109671" cy="1778768"/>
            <a:chOff x="549036" y="3577386"/>
            <a:chExt cx="6109671" cy="1778768"/>
          </a:xfrm>
        </p:grpSpPr>
        <p:pic>
          <p:nvPicPr>
            <p:cNvPr id="16" name="Рисунок 15"/>
            <p:cNvPicPr/>
            <p:nvPr/>
          </p:nvPicPr>
          <p:blipFill rotWithShape="1">
            <a:blip r:embed="rId2"/>
            <a:srcRect b="48784"/>
            <a:stretch/>
          </p:blipFill>
          <p:spPr>
            <a:xfrm>
              <a:off x="549036" y="3577386"/>
              <a:ext cx="6109671" cy="1778768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25637C8-2263-46B0-A68F-82667AF50A08}"/>
                </a:ext>
              </a:extLst>
            </p:cNvPr>
            <p:cNvSpPr/>
            <p:nvPr/>
          </p:nvSpPr>
          <p:spPr>
            <a:xfrm>
              <a:off x="6327280" y="4611691"/>
              <a:ext cx="179204" cy="134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4472C4"/>
                </a:solidFill>
              </a:rPr>
              <a:t>Повторное назначение, ранее отмененных исследований</a:t>
            </a:r>
            <a:endParaRPr lang="ru-RU" sz="2000" b="1" dirty="0">
              <a:solidFill>
                <a:srgbClr val="4472C4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9036" y="1584546"/>
            <a:ext cx="6109672" cy="162757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31573" y="1757326"/>
            <a:ext cx="998936" cy="590718"/>
            <a:chOff x="1074828" y="1770756"/>
            <a:chExt cx="998936" cy="590718"/>
          </a:xfrm>
        </p:grpSpPr>
        <p:sp>
          <p:nvSpPr>
            <p:cNvPr id="12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15048060" flipH="1" flipV="1">
              <a:off x="1167512" y="2023910"/>
              <a:ext cx="225246" cy="41061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1423524" y="1770756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1598597" y="1896838"/>
              <a:ext cx="4751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917924" y="4043948"/>
            <a:ext cx="818494" cy="590718"/>
            <a:chOff x="7932138" y="3601299"/>
            <a:chExt cx="818494" cy="590718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44166" y="1498233"/>
            <a:ext cx="4794936" cy="1239393"/>
          </a:xfrm>
          <a:prstGeom prst="roundRect">
            <a:avLst>
              <a:gd name="adj" fmla="val 673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</a:rPr>
              <a:t>Для просмотра причины отмены записи, найдите интересующего вас пациента и двойным нажатием левой кнопки мыши нажмите на его направлении, в открывшемся окне перейдите в раздел </a:t>
            </a:r>
            <a:r>
              <a:rPr lang="ru-RU" sz="1100" b="1" dirty="0">
                <a:solidFill>
                  <a:schemeClr val="tx1"/>
                </a:solidFill>
              </a:rPr>
              <a:t>«Отказ в услуге»</a:t>
            </a:r>
            <a:r>
              <a:rPr lang="ru-RU" sz="1100" dirty="0">
                <a:solidFill>
                  <a:schemeClr val="tx1"/>
                </a:solidFill>
              </a:rPr>
              <a:t> . где будет указана причина отказа и комментарий врача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6943379" y="3492953"/>
            <a:ext cx="4783069" cy="1141713"/>
          </a:xfrm>
          <a:prstGeom prst="roundRect">
            <a:avLst>
              <a:gd name="adj" fmla="val 53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</a:rPr>
              <a:t>Для переназначения услугу, перейдите в подраздел </a:t>
            </a:r>
            <a:r>
              <a:rPr lang="ru-RU" sz="1100" b="1" dirty="0">
                <a:solidFill>
                  <a:schemeClr val="tx1"/>
                </a:solidFill>
              </a:rPr>
              <a:t>«Основное»,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выберите услуги для пациента и выберите кабинет КТ, дату и время проведения исследования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Номер слайда 10">
            <a:extLst>
              <a:ext uri="{FF2B5EF4-FFF2-40B4-BE49-F238E27FC236}">
                <a16:creationId xmlns:a16="http://schemas.microsoft.com/office/drawing/2014/main" id="{ED348E31-D77E-4786-B46A-2E3B16561958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13</a:t>
            </a:fld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B2079F34-707F-4F7B-AC78-5045A1D35935}"/>
              </a:ext>
            </a:extLst>
          </p:cNvPr>
          <p:cNvSpPr/>
          <p:nvPr/>
        </p:nvSpPr>
        <p:spPr>
          <a:xfrm>
            <a:off x="465552" y="1493532"/>
            <a:ext cx="6193155" cy="171859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3F5AB8D-9DE7-49D6-B1B8-6B359A85B97B}"/>
              </a:ext>
            </a:extLst>
          </p:cNvPr>
          <p:cNvSpPr/>
          <p:nvPr/>
        </p:nvSpPr>
        <p:spPr>
          <a:xfrm>
            <a:off x="465552" y="3492953"/>
            <a:ext cx="6193155" cy="1972983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Создание Направления на компьютерную томографию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6045" y="1412019"/>
            <a:ext cx="6692726" cy="245656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635354" y="2828375"/>
            <a:ext cx="818494" cy="590718"/>
            <a:chOff x="7932138" y="3601299"/>
            <a:chExt cx="818494" cy="590718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AD8FD644-6D7D-43DA-ADA7-9426047C319B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293914" y="2344944"/>
            <a:ext cx="818494" cy="590718"/>
            <a:chOff x="7932138" y="3601299"/>
            <a:chExt cx="818494" cy="590718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8056147" y="1277807"/>
            <a:ext cx="330148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Заходим в интерфейс МО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763153" y="4083538"/>
            <a:ext cx="6692726" cy="2315399"/>
          </a:xfrm>
          <a:prstGeom prst="rect">
            <a:avLst/>
          </a:prstGeom>
        </p:spPr>
      </p:pic>
      <p:sp>
        <p:nvSpPr>
          <p:cNvPr id="1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056147" y="2078904"/>
            <a:ext cx="330148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  <a:t>Открываем список документов </a:t>
            </a:r>
            <a:br>
              <a:rPr lang="ru-RU" sz="11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/>
                </a:solidFill>
                <a:cs typeface="Arial" panose="020B0604020202020204" pitchFamily="34" charset="0"/>
              </a:rPr>
              <a:t>«Направление на компьютерную томографию»</a:t>
            </a:r>
            <a:endParaRPr lang="ru-RU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416226" y="4513437"/>
            <a:ext cx="1001187" cy="590718"/>
            <a:chOff x="5534631" y="5992418"/>
            <a:chExt cx="1001187" cy="590718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16200000" flipV="1">
              <a:off x="5605192" y="6112303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056147" y="3160546"/>
            <a:ext cx="3301482" cy="678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создания направления на КТ 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«Создать»</a:t>
            </a:r>
            <a:r>
              <a:rPr lang="ru-RU" sz="1100" dirty="0">
                <a:solidFill>
                  <a:schemeClr val="tx1"/>
                </a:solidFill>
              </a:rPr>
              <a:t> в левом верхнем углу экрана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Номер слайда 10">
            <a:extLst>
              <a:ext uri="{FF2B5EF4-FFF2-40B4-BE49-F238E27FC236}">
                <a16:creationId xmlns:a16="http://schemas.microsoft.com/office/drawing/2014/main" id="{4019C85A-AE0C-452B-9C40-FDF8165B4372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908EE25-9AAF-4A11-B0C1-6BE6DDAA72CC}"/>
              </a:ext>
            </a:extLst>
          </p:cNvPr>
          <p:cNvSpPr/>
          <p:nvPr/>
        </p:nvSpPr>
        <p:spPr>
          <a:xfrm>
            <a:off x="597877" y="4025228"/>
            <a:ext cx="6975231" cy="2485077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63EB5B5-E87B-4535-BD33-3D88240AE5BE}"/>
              </a:ext>
            </a:extLst>
          </p:cNvPr>
          <p:cNvSpPr/>
          <p:nvPr/>
        </p:nvSpPr>
        <p:spPr>
          <a:xfrm>
            <a:off x="597877" y="1307774"/>
            <a:ext cx="6975231" cy="2611879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E32D3E8-2B9D-418B-B3DD-F6979B59824C}"/>
              </a:ext>
            </a:extLst>
          </p:cNvPr>
          <p:cNvGrpSpPr/>
          <p:nvPr/>
        </p:nvGrpSpPr>
        <p:grpSpPr>
          <a:xfrm>
            <a:off x="527045" y="1465735"/>
            <a:ext cx="6811107" cy="2733659"/>
            <a:chOff x="703385" y="1735015"/>
            <a:chExt cx="6811107" cy="2733659"/>
          </a:xfrm>
        </p:grpSpPr>
        <p:pic>
          <p:nvPicPr>
            <p:cNvPr id="2" name="Рисунок 1"/>
            <p:cNvPicPr/>
            <p:nvPr/>
          </p:nvPicPr>
          <p:blipFill rotWithShape="1">
            <a:blip r:embed="rId2"/>
            <a:srcRect l="1115" t="2156" r="788"/>
            <a:stretch/>
          </p:blipFill>
          <p:spPr>
            <a:xfrm>
              <a:off x="703385" y="1735015"/>
              <a:ext cx="6811107" cy="2733659"/>
            </a:xfrm>
            <a:prstGeom prst="rect">
              <a:avLst/>
            </a:prstGeom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3273" y="2671282"/>
              <a:ext cx="114300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8B4EF2B4-0505-4C47-A14C-EC96C0611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6039" y="2977433"/>
              <a:ext cx="114300" cy="10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томографию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38" y="3266556"/>
            <a:ext cx="193069" cy="1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854446" y="2918741"/>
            <a:ext cx="898929" cy="695630"/>
            <a:chOff x="5885578" y="5887506"/>
            <a:chExt cx="898929" cy="695630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504122" y="5816945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027682" y="1410894"/>
            <a:ext cx="3637273" cy="991108"/>
          </a:xfrm>
          <a:prstGeom prst="roundRect">
            <a:avLst>
              <a:gd name="adj" fmla="val 1141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случае если пациент раньше был внесен в систему,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то система предложит вам выбрать данного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пациента из списка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27045" y="4390482"/>
            <a:ext cx="6811107" cy="2035154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917324" y="5011099"/>
            <a:ext cx="818494" cy="590718"/>
            <a:chOff x="7932138" y="3601299"/>
            <a:chExt cx="818494" cy="59071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49" y="5901432"/>
            <a:ext cx="193069" cy="1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8027682" y="2529771"/>
            <a:ext cx="3637273" cy="1084600"/>
          </a:xfrm>
          <a:prstGeom prst="roundRect">
            <a:avLst>
              <a:gd name="adj" fmla="val 956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  <a:p>
            <a:r>
              <a:rPr lang="ru-RU" sz="1100" dirty="0">
                <a:solidFill>
                  <a:schemeClr val="tx1"/>
                </a:solidFill>
              </a:rPr>
              <a:t>Поля </a:t>
            </a:r>
            <a:r>
              <a:rPr lang="ru-RU" sz="1100" b="1" dirty="0">
                <a:solidFill>
                  <a:schemeClr val="tx1"/>
                </a:solidFill>
              </a:rPr>
              <a:t>«Дата рождения»</a:t>
            </a:r>
            <a:r>
              <a:rPr lang="ru-RU" sz="1100" dirty="0">
                <a:solidFill>
                  <a:schemeClr val="tx1"/>
                </a:solidFill>
              </a:rPr>
              <a:t>, </a:t>
            </a:r>
            <a:r>
              <a:rPr lang="ru-RU" sz="1100" b="1" dirty="0">
                <a:solidFill>
                  <a:schemeClr val="tx1"/>
                </a:solidFill>
              </a:rPr>
              <a:t>«СНИЛС»,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«Номер ОМС» </a:t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прочая информация о пациенте проставится автоматически из карточки пациента</a:t>
            </a:r>
          </a:p>
        </p:txBody>
      </p:sp>
      <p:sp>
        <p:nvSpPr>
          <p:cNvPr id="20" name="Номер слайда 10">
            <a:extLst>
              <a:ext uri="{FF2B5EF4-FFF2-40B4-BE49-F238E27FC236}">
                <a16:creationId xmlns:a16="http://schemas.microsoft.com/office/drawing/2014/main" id="{57CCB775-1C77-44D6-A72F-EBF6343D5102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8BECB996-13EE-40C3-A343-0C2DC2325175}"/>
              </a:ext>
            </a:extLst>
          </p:cNvPr>
          <p:cNvSpPr/>
          <p:nvPr/>
        </p:nvSpPr>
        <p:spPr>
          <a:xfrm>
            <a:off x="457983" y="1410894"/>
            <a:ext cx="6981904" cy="2822773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C165A1A-9D7A-4502-8EDE-2911342E1A71}"/>
              </a:ext>
            </a:extLst>
          </p:cNvPr>
          <p:cNvSpPr/>
          <p:nvPr/>
        </p:nvSpPr>
        <p:spPr>
          <a:xfrm>
            <a:off x="457983" y="4313368"/>
            <a:ext cx="6981904" cy="2178439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A0CCC07-3CDD-4E9A-B8D7-411D6B878D91}"/>
              </a:ext>
            </a:extLst>
          </p:cNvPr>
          <p:cNvSpPr/>
          <p:nvPr/>
        </p:nvSpPr>
        <p:spPr>
          <a:xfrm>
            <a:off x="7654562" y="4874093"/>
            <a:ext cx="4153406" cy="1551542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случае если дата рождения не совпадает с датой рождения пациента, скорее всего вы выбрали не того пациента, в такой ситуации откройте картотеку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49975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4C90BB-2E7C-49FF-8986-4B03E0C24EC9}"/>
              </a:ext>
            </a:extLst>
          </p:cNvPr>
          <p:cNvGrpSpPr/>
          <p:nvPr/>
        </p:nvGrpSpPr>
        <p:grpSpPr>
          <a:xfrm>
            <a:off x="489588" y="4072128"/>
            <a:ext cx="6399728" cy="2353507"/>
            <a:chOff x="489588" y="4072128"/>
            <a:chExt cx="6399728" cy="2353507"/>
          </a:xfrm>
        </p:grpSpPr>
        <p:pic>
          <p:nvPicPr>
            <p:cNvPr id="3" name="Рисунок 2"/>
            <p:cNvPicPr/>
            <p:nvPr/>
          </p:nvPicPr>
          <p:blipFill rotWithShape="1">
            <a:blip r:embed="rId2"/>
            <a:srcRect b="2735"/>
            <a:stretch/>
          </p:blipFill>
          <p:spPr>
            <a:xfrm>
              <a:off x="489588" y="4072128"/>
              <a:ext cx="6399728" cy="2353507"/>
            </a:xfrm>
            <a:prstGeom prst="rect">
              <a:avLst/>
            </a:prstGeom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19" y="5005953"/>
              <a:ext cx="138112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DCE8DACA-3727-42FF-85FA-2BBFA1BA9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717" y="6271298"/>
              <a:ext cx="138112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/>
          <p:nvPr/>
        </p:nvPicPr>
        <p:blipFill>
          <a:blip r:embed="rId4"/>
          <a:stretch>
            <a:fillRect/>
          </a:stretch>
        </p:blipFill>
        <p:spPr>
          <a:xfrm>
            <a:off x="489587" y="1239153"/>
            <a:ext cx="6826397" cy="256228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томографию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95" y="2526232"/>
            <a:ext cx="1381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89" y="2504808"/>
            <a:ext cx="8422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73" y="6823033"/>
            <a:ext cx="1381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286340" y="2741947"/>
            <a:ext cx="861761" cy="590718"/>
            <a:chOff x="5885578" y="5992418"/>
            <a:chExt cx="861761" cy="59071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3101993" flipV="1">
              <a:off x="6466954" y="5944774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5823631" y="5153014"/>
            <a:ext cx="818494" cy="590718"/>
            <a:chOff x="7932138" y="3601299"/>
            <a:chExt cx="818494" cy="590718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633059" y="1202317"/>
            <a:ext cx="4160469" cy="7119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Найдите пациента с помощью поиска </a:t>
            </a:r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634181" y="2040787"/>
            <a:ext cx="4160469" cy="1054492"/>
          </a:xfrm>
          <a:prstGeom prst="roundRect">
            <a:avLst>
              <a:gd name="adj" fmla="val 937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7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пациент не был найден, для данного пациента необходимо создать карточку пациента в системе. 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этого в поле </a:t>
            </a:r>
            <a:r>
              <a:rPr lang="ru-RU" sz="1100" b="1" dirty="0">
                <a:solidFill>
                  <a:schemeClr val="tx1"/>
                </a:solidFill>
              </a:rPr>
              <a:t>«Пациент»</a:t>
            </a:r>
            <a:r>
              <a:rPr lang="ru-RU" sz="1100" dirty="0">
                <a:solidFill>
                  <a:schemeClr val="tx1"/>
                </a:solidFill>
              </a:rPr>
              <a:t> 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«Выбрать из списка»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Номер слайда 10">
            <a:extLst>
              <a:ext uri="{FF2B5EF4-FFF2-40B4-BE49-F238E27FC236}">
                <a16:creationId xmlns:a16="http://schemas.microsoft.com/office/drawing/2014/main" id="{9BDE165A-5252-47D8-8797-9088478F2225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1B68904-0202-46F2-8902-2EC47AEB7DAB}"/>
              </a:ext>
            </a:extLst>
          </p:cNvPr>
          <p:cNvSpPr/>
          <p:nvPr/>
        </p:nvSpPr>
        <p:spPr>
          <a:xfrm>
            <a:off x="394417" y="1168594"/>
            <a:ext cx="7025011" cy="268403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BC777FA-AD30-4BE4-B7CA-DF997DD95E3A}"/>
              </a:ext>
            </a:extLst>
          </p:cNvPr>
          <p:cNvSpPr/>
          <p:nvPr/>
        </p:nvSpPr>
        <p:spPr>
          <a:xfrm>
            <a:off x="397350" y="3974664"/>
            <a:ext cx="7025011" cy="2517144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id="{E56E901F-D9B3-4BBB-B4A7-9589D9A1C20D}"/>
              </a:ext>
            </a:extLst>
          </p:cNvPr>
          <p:cNvSpPr/>
          <p:nvPr/>
        </p:nvSpPr>
        <p:spPr>
          <a:xfrm>
            <a:off x="7634181" y="3221808"/>
            <a:ext cx="4160469" cy="672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8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выпавшем списке нажмите на кнопку </a:t>
            </a:r>
            <a:r>
              <a:rPr lang="ru-RU" sz="1100" b="1" dirty="0">
                <a:solidFill>
                  <a:schemeClr val="tx1"/>
                </a:solidFill>
              </a:rPr>
              <a:t>«Создать»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A103BB0-3AE6-4B32-8C91-BD51625C7AB3}"/>
              </a:ext>
            </a:extLst>
          </p:cNvPr>
          <p:cNvGrpSpPr/>
          <p:nvPr/>
        </p:nvGrpSpPr>
        <p:grpSpPr>
          <a:xfrm>
            <a:off x="6535353" y="5572645"/>
            <a:ext cx="744284" cy="676957"/>
            <a:chOff x="8006348" y="3601299"/>
            <a:chExt cx="744284" cy="676957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12AB66EE-7B22-43BA-A4CD-6CC768922818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: вниз 29">
              <a:extLst>
                <a:ext uri="{FF2B5EF4-FFF2-40B4-BE49-F238E27FC236}">
                  <a16:creationId xmlns:a16="http://schemas.microsoft.com/office/drawing/2014/main" id="{28ED07AC-3743-4D1D-8300-7DDFB7C2C552}"/>
                </a:ext>
              </a:extLst>
            </p:cNvPr>
            <p:cNvSpPr/>
            <p:nvPr/>
          </p:nvSpPr>
          <p:spPr>
            <a:xfrm rot="2718106">
              <a:off x="8056674" y="4075798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965258E-6B0D-4191-80C3-4135B7F8DF39}"/>
                </a:ext>
              </a:extLst>
            </p:cNvPr>
            <p:cNvSpPr txBox="1"/>
            <p:nvPr/>
          </p:nvSpPr>
          <p:spPr>
            <a:xfrm>
              <a:off x="8275464" y="3729128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94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5558D0A-F407-4153-B6E7-50E450440EAF}"/>
              </a:ext>
            </a:extLst>
          </p:cNvPr>
          <p:cNvGrpSpPr/>
          <p:nvPr/>
        </p:nvGrpSpPr>
        <p:grpSpPr>
          <a:xfrm>
            <a:off x="448985" y="1586751"/>
            <a:ext cx="6394724" cy="4649033"/>
            <a:chOff x="448985" y="1586751"/>
            <a:chExt cx="6394724" cy="4649033"/>
          </a:xfrm>
        </p:grpSpPr>
        <p:pic>
          <p:nvPicPr>
            <p:cNvPr id="3" name="Рисунок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48985" y="1586751"/>
              <a:ext cx="6394724" cy="4649033"/>
            </a:xfrm>
            <a:prstGeom prst="rect">
              <a:avLst/>
            </a:prstGeom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0A1E059-58F4-483E-A307-4F31ED668047}"/>
                </a:ext>
              </a:extLst>
            </p:cNvPr>
            <p:cNvSpPr/>
            <p:nvPr/>
          </p:nvSpPr>
          <p:spPr>
            <a:xfrm>
              <a:off x="3237470" y="4446264"/>
              <a:ext cx="160638" cy="3110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томографию</a:t>
            </a:r>
          </a:p>
        </p:txBody>
      </p:sp>
      <p:sp>
        <p:nvSpPr>
          <p:cNvPr id="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59399" y="1445756"/>
            <a:ext cx="4342545" cy="675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9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пациент с подозрением или болен </a:t>
            </a:r>
            <a:r>
              <a:rPr lang="en-US" sz="1100" dirty="0">
                <a:solidFill>
                  <a:schemeClr val="tx1"/>
                </a:solidFill>
              </a:rPr>
              <a:t>COVID</a:t>
            </a:r>
            <a:r>
              <a:rPr lang="ru-RU" sz="1100" dirty="0">
                <a:solidFill>
                  <a:schemeClr val="tx1"/>
                </a:solidFill>
              </a:rPr>
              <a:t>-19, в направлении на КТ необходимо выбрать статус </a:t>
            </a:r>
            <a:r>
              <a:rPr lang="ru-RU" sz="1100" b="1" dirty="0">
                <a:solidFill>
                  <a:schemeClr val="tx1"/>
                </a:solidFill>
              </a:rPr>
              <a:t>«Пациент с </a:t>
            </a:r>
            <a:r>
              <a:rPr lang="en-US" sz="1100" b="1" dirty="0">
                <a:solidFill>
                  <a:schemeClr val="tx1"/>
                </a:solidFill>
              </a:rPr>
              <a:t>COVID</a:t>
            </a:r>
            <a:r>
              <a:rPr lang="ru-RU" sz="1100" b="1" dirty="0">
                <a:solidFill>
                  <a:schemeClr val="tx1"/>
                </a:solidFill>
              </a:rPr>
              <a:t>-19»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44457" y="2737015"/>
            <a:ext cx="958858" cy="602965"/>
            <a:chOff x="5576960" y="5992418"/>
            <a:chExt cx="958858" cy="602965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8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14296009" flipV="1">
              <a:off x="5647521" y="6314999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5870122" y="3726500"/>
            <a:ext cx="818494" cy="590718"/>
            <a:chOff x="7932138" y="3601299"/>
            <a:chExt cx="818494" cy="590718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11343" y="3727381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575667" y="3911267"/>
            <a:ext cx="818494" cy="590718"/>
            <a:chOff x="7932138" y="3601299"/>
            <a:chExt cx="818494" cy="59071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09543" y="3740629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59399" y="2202969"/>
            <a:ext cx="4342545" cy="642921"/>
          </a:xfrm>
          <a:prstGeom prst="roundRect">
            <a:avLst>
              <a:gd name="adj" fmla="val 760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10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пациент находится в стационаре, в котором есть КТ, то необходимо выбрать </a:t>
            </a:r>
            <a:r>
              <a:rPr lang="ru-RU" sz="1100" b="1" dirty="0">
                <a:solidFill>
                  <a:schemeClr val="tx1"/>
                </a:solidFill>
              </a:rPr>
              <a:t>«Пациент не нуждается в транспортировке»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58" y="3427126"/>
            <a:ext cx="305013" cy="3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456678" y="4406135"/>
            <a:ext cx="4342545" cy="773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11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 поле </a:t>
            </a:r>
            <a:r>
              <a:rPr lang="ru-RU" sz="1200" b="1" dirty="0">
                <a:solidFill>
                  <a:schemeClr val="tx1"/>
                </a:solidFill>
              </a:rPr>
              <a:t>«Район местонахождения пациента»</a:t>
            </a:r>
            <a:r>
              <a:rPr lang="ru-RU" sz="1200" dirty="0">
                <a:solidFill>
                  <a:schemeClr val="tx1"/>
                </a:solidFill>
              </a:rPr>
              <a:t> необходимо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из предложенного списка выбрать нужный район</a:t>
            </a:r>
          </a:p>
        </p:txBody>
      </p:sp>
      <p:sp>
        <p:nvSpPr>
          <p:cNvPr id="27" name="Номер слайда 10">
            <a:extLst>
              <a:ext uri="{FF2B5EF4-FFF2-40B4-BE49-F238E27FC236}">
                <a16:creationId xmlns:a16="http://schemas.microsoft.com/office/drawing/2014/main" id="{21596FCB-DCDC-4D0F-ACAC-2A7770605CDD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1D726F-E074-4168-B8F6-C391CD15E218}"/>
              </a:ext>
            </a:extLst>
          </p:cNvPr>
          <p:cNvSpPr/>
          <p:nvPr/>
        </p:nvSpPr>
        <p:spPr>
          <a:xfrm>
            <a:off x="7483031" y="2916589"/>
            <a:ext cx="4318913" cy="1404351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Если не выставить отметку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«Пациент не нуждается в транспортировке»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данное направление будет передано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территориальный центр медицины катастроф,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вы не сможете выбрать дату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время проведения КТ для данного пациента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50232D-7EA3-4494-9CF2-E3E80562E2CD}"/>
              </a:ext>
            </a:extLst>
          </p:cNvPr>
          <p:cNvSpPr txBox="1"/>
          <p:nvPr/>
        </p:nvSpPr>
        <p:spPr>
          <a:xfrm>
            <a:off x="7456678" y="2773404"/>
            <a:ext cx="255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EC4D4AB-CC47-4BBC-81FE-5BFD021B8387}"/>
              </a:ext>
            </a:extLst>
          </p:cNvPr>
          <p:cNvSpPr/>
          <p:nvPr/>
        </p:nvSpPr>
        <p:spPr>
          <a:xfrm>
            <a:off x="390056" y="1448303"/>
            <a:ext cx="6989179" cy="4886335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C72307-DFA9-482C-B193-F8EC4D9A4F2D}"/>
              </a:ext>
            </a:extLst>
          </p:cNvPr>
          <p:cNvGrpSpPr/>
          <p:nvPr/>
        </p:nvGrpSpPr>
        <p:grpSpPr>
          <a:xfrm>
            <a:off x="3760424" y="2994788"/>
            <a:ext cx="958858" cy="602965"/>
            <a:chOff x="5576960" y="5992418"/>
            <a:chExt cx="958858" cy="602965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34FD80E7-A11F-4429-8B2D-3282AA2E76C8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B560B37-465A-49D6-B210-67364564FB8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1C62C1E-30B6-4260-BF41-950696FA4111}"/>
                  </a:ext>
                </a:extLst>
              </p:cNvPr>
              <p:cNvSpPr txBox="1"/>
              <p:nvPr/>
            </p:nvSpPr>
            <p:spPr>
              <a:xfrm>
                <a:off x="8275464" y="3729128"/>
                <a:ext cx="3000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37" name="Стрелка: вниз 29">
              <a:extLst>
                <a:ext uri="{FF2B5EF4-FFF2-40B4-BE49-F238E27FC236}">
                  <a16:creationId xmlns:a16="http://schemas.microsoft.com/office/drawing/2014/main" id="{F33ED9B3-1BCA-41BC-B465-3FA333B9D2B7}"/>
                </a:ext>
              </a:extLst>
            </p:cNvPr>
            <p:cNvSpPr/>
            <p:nvPr/>
          </p:nvSpPr>
          <p:spPr>
            <a:xfrm rot="14296009" flipV="1">
              <a:off x="5647521" y="6314999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: скругленные углы 15">
            <a:extLst>
              <a:ext uri="{FF2B5EF4-FFF2-40B4-BE49-F238E27FC236}">
                <a16:creationId xmlns:a16="http://schemas.microsoft.com/office/drawing/2014/main" id="{BF9A3C96-12C5-4412-BA7F-68BED96B76DA}"/>
              </a:ext>
            </a:extLst>
          </p:cNvPr>
          <p:cNvSpPr/>
          <p:nvPr/>
        </p:nvSpPr>
        <p:spPr>
          <a:xfrm>
            <a:off x="7459398" y="5264505"/>
            <a:ext cx="4342545" cy="590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12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поле </a:t>
            </a:r>
            <a:r>
              <a:rPr lang="ru-RU" sz="1100" b="1" dirty="0">
                <a:solidFill>
                  <a:schemeClr val="tx1"/>
                </a:solidFill>
              </a:rPr>
              <a:t>«Местонахождение пациента»</a:t>
            </a:r>
            <a:r>
              <a:rPr lang="ru-RU" sz="1100" dirty="0">
                <a:solidFill>
                  <a:schemeClr val="tx1"/>
                </a:solidFill>
              </a:rPr>
              <a:t> необходимо выбрать параметр </a:t>
            </a:r>
            <a:r>
              <a:rPr lang="ru-RU" sz="1100" b="1" dirty="0">
                <a:solidFill>
                  <a:schemeClr val="tx1"/>
                </a:solidFill>
              </a:rPr>
              <a:t>«Дом»</a:t>
            </a:r>
            <a:r>
              <a:rPr lang="ru-RU" sz="1100" dirty="0">
                <a:solidFill>
                  <a:schemeClr val="tx1"/>
                </a:solidFill>
              </a:rPr>
              <a:t> или </a:t>
            </a:r>
            <a:r>
              <a:rPr lang="ru-RU" sz="1100" b="1" dirty="0">
                <a:solidFill>
                  <a:schemeClr val="tx1"/>
                </a:solidFill>
              </a:rPr>
              <a:t>«Стационар»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37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томографию</a:t>
            </a:r>
          </a:p>
        </p:txBody>
      </p: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05574" y="1592844"/>
            <a:ext cx="4631395" cy="757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13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зависимости от состояния пациента необходимо выбрать соответствующие статусы пациента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02EDF5B-DEAA-4194-89EC-A573E52523E5}"/>
              </a:ext>
            </a:extLst>
          </p:cNvPr>
          <p:cNvGrpSpPr/>
          <p:nvPr/>
        </p:nvGrpSpPr>
        <p:grpSpPr>
          <a:xfrm>
            <a:off x="465553" y="1698041"/>
            <a:ext cx="6450925" cy="2582632"/>
            <a:chOff x="820678" y="1685912"/>
            <a:chExt cx="6450925" cy="2582632"/>
          </a:xfrm>
        </p:grpSpPr>
        <p:pic>
          <p:nvPicPr>
            <p:cNvPr id="2" name="Рисунок 1"/>
            <p:cNvPicPr/>
            <p:nvPr/>
          </p:nvPicPr>
          <p:blipFill rotWithShape="1">
            <a:blip r:embed="rId2"/>
            <a:srcRect r="1661" b="32484"/>
            <a:stretch/>
          </p:blipFill>
          <p:spPr>
            <a:xfrm>
              <a:off x="820678" y="1685912"/>
              <a:ext cx="6450925" cy="2582632"/>
            </a:xfrm>
            <a:prstGeom prst="rect">
              <a:avLst/>
            </a:prstGeom>
          </p:spPr>
        </p:pic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496" y="3774781"/>
              <a:ext cx="116441" cy="11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881E3FFB-70B1-4044-9117-05D6B9C45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236" y="3575791"/>
              <a:ext cx="116441" cy="11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543884" y="3814290"/>
            <a:ext cx="818494" cy="590718"/>
            <a:chOff x="7932138" y="3601299"/>
            <a:chExt cx="818494" cy="590718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21619" y="3729128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05574" y="3915763"/>
            <a:ext cx="4631395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15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 поле </a:t>
            </a:r>
            <a:r>
              <a:rPr lang="ru-RU" sz="1100" b="1" dirty="0">
                <a:solidFill>
                  <a:schemeClr val="tx1"/>
                </a:solidFill>
              </a:rPr>
              <a:t>«Адрес фактического пребывания пациента»</a:t>
            </a:r>
            <a:r>
              <a:rPr lang="ru-RU" sz="1100" dirty="0">
                <a:solidFill>
                  <a:schemeClr val="tx1"/>
                </a:solidFill>
              </a:rPr>
              <a:t> необходимо</a:t>
            </a:r>
          </a:p>
        </p:txBody>
      </p:sp>
      <p:sp>
        <p:nvSpPr>
          <p:cNvPr id="16" name="Номер слайда 10">
            <a:extLst>
              <a:ext uri="{FF2B5EF4-FFF2-40B4-BE49-F238E27FC236}">
                <a16:creationId xmlns:a16="http://schemas.microsoft.com/office/drawing/2014/main" id="{50D7F24C-4F74-4819-91D5-4A887D69CFEF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6</a:t>
            </a:fld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345156" y="2614299"/>
            <a:ext cx="650240" cy="929666"/>
            <a:chOff x="5885578" y="5992418"/>
            <a:chExt cx="650240" cy="92966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>
                <a:off x="8197984" y="3720083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</p:grpSp>
        <p:sp>
          <p:nvSpPr>
            <p:cNvPr id="6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10800000" flipV="1">
              <a:off x="6106636" y="6571138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id="{BE60FE0E-6F54-4169-ACDF-F4441440C084}"/>
              </a:ext>
            </a:extLst>
          </p:cNvPr>
          <p:cNvSpPr/>
          <p:nvPr/>
        </p:nvSpPr>
        <p:spPr>
          <a:xfrm>
            <a:off x="7105574" y="2600626"/>
            <a:ext cx="4631395" cy="1160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14</a:t>
            </a:r>
          </a:p>
          <a:p>
            <a:r>
              <a:rPr lang="ru-RU" sz="1100" dirty="0">
                <a:solidFill>
                  <a:schemeClr val="tx1"/>
                </a:solidFill>
              </a:rPr>
              <a:t>Указать контактный номер телефона пациента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 поле </a:t>
            </a:r>
            <a:r>
              <a:rPr lang="ru-RU" sz="1100" b="1" dirty="0">
                <a:solidFill>
                  <a:schemeClr val="tx1"/>
                </a:solidFill>
              </a:rPr>
              <a:t>«Телефон пациента» 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70DE376-1A20-46D1-87AC-1EB431A386C3}"/>
              </a:ext>
            </a:extLst>
          </p:cNvPr>
          <p:cNvGrpSpPr/>
          <p:nvPr/>
        </p:nvGrpSpPr>
        <p:grpSpPr>
          <a:xfrm>
            <a:off x="2257250" y="4163034"/>
            <a:ext cx="818494" cy="590718"/>
            <a:chOff x="7932138" y="3601299"/>
            <a:chExt cx="818494" cy="590718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6DE53604-F5AE-4720-93DD-DBAA0ED370C3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626F6596-721B-47EA-9976-8E32D7937CDD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80419-7478-4F68-A2C5-6FDCDCFC19CD}"/>
                </a:ext>
              </a:extLst>
            </p:cNvPr>
            <p:cNvSpPr txBox="1"/>
            <p:nvPr/>
          </p:nvSpPr>
          <p:spPr>
            <a:xfrm>
              <a:off x="8205764" y="3731923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47399A-72ED-4596-89FB-45CEFF909DA1}"/>
              </a:ext>
            </a:extLst>
          </p:cNvPr>
          <p:cNvSpPr/>
          <p:nvPr/>
        </p:nvSpPr>
        <p:spPr>
          <a:xfrm>
            <a:off x="1668812" y="3996798"/>
            <a:ext cx="2043326" cy="157292"/>
          </a:xfrm>
          <a:prstGeom prst="rect">
            <a:avLst/>
          </a:prstGeom>
          <a:noFill/>
          <a:ln w="28575">
            <a:solidFill>
              <a:srgbClr val="EC0F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FFC9A1F-B5BD-41AB-AC23-1D20CEF201FD}"/>
              </a:ext>
            </a:extLst>
          </p:cNvPr>
          <p:cNvSpPr/>
          <p:nvPr/>
        </p:nvSpPr>
        <p:spPr>
          <a:xfrm>
            <a:off x="7105574" y="5213390"/>
            <a:ext cx="4631395" cy="111917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50BE77-9382-4FE4-B80C-CD0189403639}"/>
              </a:ext>
            </a:extLst>
          </p:cNvPr>
          <p:cNvSpPr txBox="1"/>
          <p:nvPr/>
        </p:nvSpPr>
        <p:spPr>
          <a:xfrm>
            <a:off x="7140351" y="5311313"/>
            <a:ext cx="255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41A59C-149A-435F-98A1-41D8C463CA07}"/>
              </a:ext>
            </a:extLst>
          </p:cNvPr>
          <p:cNvSpPr txBox="1"/>
          <p:nvPr/>
        </p:nvSpPr>
        <p:spPr>
          <a:xfrm>
            <a:off x="7442982" y="5172814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ввести адрес фактического пребывания пациента с использованием справочника адресов, ввод адреса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в свободной форме запрещен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9708734-58E7-45C7-9CCD-F879F5D24D78}"/>
              </a:ext>
            </a:extLst>
          </p:cNvPr>
          <p:cNvSpPr/>
          <p:nvPr/>
        </p:nvSpPr>
        <p:spPr>
          <a:xfrm>
            <a:off x="403082" y="1672298"/>
            <a:ext cx="6554498" cy="3404146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1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t="2259"/>
          <a:stretch/>
        </p:blipFill>
        <p:spPr>
          <a:xfrm>
            <a:off x="577917" y="1561672"/>
            <a:ext cx="6762115" cy="41385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томографию</a:t>
            </a:r>
          </a:p>
        </p:txBody>
      </p:sp>
      <p:grpSp>
        <p:nvGrpSpPr>
          <p:cNvPr id="5" name="Группа 4"/>
          <p:cNvGrpSpPr/>
          <p:nvPr/>
        </p:nvGrpSpPr>
        <p:grpSpPr>
          <a:xfrm rot="20940772">
            <a:off x="845836" y="4562063"/>
            <a:ext cx="650240" cy="938343"/>
            <a:chOff x="5885578" y="5644793"/>
            <a:chExt cx="650240" cy="938343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92AEB3D-F8C3-4DEE-BE84-CBA87DB42EDC}"/>
                </a:ext>
              </a:extLst>
            </p:cNvPr>
            <p:cNvGrpSpPr/>
            <p:nvPr/>
          </p:nvGrpSpPr>
          <p:grpSpPr>
            <a:xfrm>
              <a:off x="5885578" y="5992418"/>
              <a:ext cx="650240" cy="590718"/>
              <a:chOff x="8100392" y="3601299"/>
              <a:chExt cx="650240" cy="590718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CD7892C3-FC6C-4657-9DA9-0438D20DD200}"/>
                  </a:ext>
                </a:extLst>
              </p:cNvPr>
              <p:cNvSpPr/>
              <p:nvPr/>
            </p:nvSpPr>
            <p:spPr>
              <a:xfrm>
                <a:off x="8100392" y="3601299"/>
                <a:ext cx="650240" cy="59071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B640ED-42DE-4838-9702-A40844252146}"/>
                  </a:ext>
                </a:extLst>
              </p:cNvPr>
              <p:cNvSpPr txBox="1"/>
              <p:nvPr/>
            </p:nvSpPr>
            <p:spPr>
              <a:xfrm rot="659228">
                <a:off x="8210888" y="3732104"/>
                <a:ext cx="47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</p:grpSp>
        <p:sp>
          <p:nvSpPr>
            <p:cNvPr id="7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659228" flipV="1">
              <a:off x="6220428" y="5644793"/>
              <a:ext cx="209823" cy="35094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88" y="3638978"/>
            <a:ext cx="1619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5" y="4283308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79" y="4203175"/>
            <a:ext cx="140742" cy="2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08" y="4362269"/>
            <a:ext cx="140741" cy="1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39" y="4919317"/>
            <a:ext cx="12790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736437" y="1394840"/>
            <a:ext cx="4160469" cy="12495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16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назначения услуги пациенту в подразделе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«Фильтр отбора услуги»,</a:t>
            </a:r>
            <a:r>
              <a:rPr lang="ru-RU" sz="1100" dirty="0">
                <a:solidFill>
                  <a:schemeClr val="tx1"/>
                </a:solidFill>
              </a:rPr>
              <a:t> необходимо выбрать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возрастную принадлежность пациента, вид услуги</a:t>
            </a:r>
          </a:p>
        </p:txBody>
      </p:sp>
      <p:sp>
        <p:nvSpPr>
          <p:cNvPr id="16" name="Номер слайда 10">
            <a:extLst>
              <a:ext uri="{FF2B5EF4-FFF2-40B4-BE49-F238E27FC236}">
                <a16:creationId xmlns:a16="http://schemas.microsoft.com/office/drawing/2014/main" id="{5D6BB1DC-516D-4135-8A0C-0D7230E18697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7</a:t>
            </a:fld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4911C40-9BEE-4AE1-8C82-D2896ACA8759}"/>
              </a:ext>
            </a:extLst>
          </p:cNvPr>
          <p:cNvSpPr/>
          <p:nvPr/>
        </p:nvSpPr>
        <p:spPr>
          <a:xfrm>
            <a:off x="465552" y="1446796"/>
            <a:ext cx="6874479" cy="4409474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4B2A181-0B22-4966-AC09-71525D241804}"/>
              </a:ext>
            </a:extLst>
          </p:cNvPr>
          <p:cNvSpPr/>
          <p:nvPr/>
        </p:nvSpPr>
        <p:spPr>
          <a:xfrm>
            <a:off x="7736437" y="3469576"/>
            <a:ext cx="4160469" cy="1119177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B02A3E-12B6-40E9-A3BE-20488FBA3503}"/>
              </a:ext>
            </a:extLst>
          </p:cNvPr>
          <p:cNvSpPr txBox="1"/>
          <p:nvPr/>
        </p:nvSpPr>
        <p:spPr>
          <a:xfrm>
            <a:off x="7771214" y="3567499"/>
            <a:ext cx="2298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!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F19B-CDBF-4B34-8CB8-53280D81EA5C}"/>
              </a:ext>
            </a:extLst>
          </p:cNvPr>
          <p:cNvSpPr txBox="1"/>
          <p:nvPr/>
        </p:nvSpPr>
        <p:spPr>
          <a:xfrm>
            <a:off x="8066556" y="3526143"/>
            <a:ext cx="3764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В случае необходимости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анестезии для ребенка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выбрать пункт </a:t>
            </a:r>
            <a:r>
              <a:rPr lang="ru-RU" sz="1800" b="1" dirty="0">
                <a:solidFill>
                  <a:schemeClr val="tx1"/>
                </a:solidFill>
              </a:rPr>
              <a:t>«Анестезия (дети)»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Заполнение документа Направления на компьютерную томографию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92" y="3320138"/>
            <a:ext cx="157457" cy="27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79" y="5056738"/>
            <a:ext cx="78729" cy="13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9113" y="1663486"/>
            <a:ext cx="6016588" cy="364225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17" y="4586500"/>
            <a:ext cx="125417" cy="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28" y="4260506"/>
            <a:ext cx="90615" cy="126844"/>
          </a:xfrm>
          <a:prstGeom prst="rect">
            <a:avLst/>
          </a:prstGeom>
          <a:solidFill>
            <a:srgbClr val="F8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25912" y="1598632"/>
            <a:ext cx="4520630" cy="2012149"/>
          </a:xfrm>
          <a:prstGeom prst="roundRect">
            <a:avLst>
              <a:gd name="adj" fmla="val 464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17</a:t>
            </a:r>
          </a:p>
          <a:p>
            <a:r>
              <a:rPr lang="ru-RU" sz="1100" dirty="0">
                <a:solidFill>
                  <a:schemeClr val="tx1"/>
                </a:solidFill>
              </a:rPr>
              <a:t>Если требуется назначить пациенту разные виды услуг, например, КТ без контрастирования и КТ с внутривенным контрастированием, тогда необходимо повторить действия, указанные выше действия и нажать на кнопку </a:t>
            </a:r>
            <a:r>
              <a:rPr lang="ru-RU" sz="1100" b="1" dirty="0">
                <a:solidFill>
                  <a:schemeClr val="tx1"/>
                </a:solidFill>
              </a:rPr>
              <a:t>«Добавить»,</a:t>
            </a:r>
            <a:r>
              <a:rPr lang="ru-RU" sz="1100" dirty="0">
                <a:solidFill>
                  <a:schemeClr val="tx1"/>
                </a:solidFill>
              </a:rPr>
              <a:t> появится новая строчка, в которой можно выбрать услугу КТ с выбранным видом услуги</a:t>
            </a:r>
            <a:br>
              <a:rPr lang="ru-RU" sz="1100" dirty="0">
                <a:solidFill>
                  <a:schemeClr val="tx1"/>
                </a:solidFill>
              </a:rPr>
            </a:b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Если требуется добавить 2 услуги из одного вида услуг, например,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2 услуги КТ без контрастирования, повторение действий, указанных выше, не требуется, просто нажмите кнопку </a:t>
            </a:r>
            <a:r>
              <a:rPr lang="ru-RU" sz="1100" b="1" dirty="0">
                <a:solidFill>
                  <a:schemeClr val="tx1"/>
                </a:solidFill>
              </a:rPr>
              <a:t>«Добавить»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1309646" y="4400032"/>
            <a:ext cx="818494" cy="590718"/>
            <a:chOff x="7932138" y="3601299"/>
            <a:chExt cx="818494" cy="59071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18580" y="3739510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4588378" y="4229336"/>
            <a:ext cx="818494" cy="590718"/>
            <a:chOff x="7932138" y="3601299"/>
            <a:chExt cx="818494" cy="590718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18580" y="3728800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25912" y="3830069"/>
            <a:ext cx="4502074" cy="1160681"/>
          </a:xfrm>
          <a:prstGeom prst="roundRect">
            <a:avLst>
              <a:gd name="adj" fmla="val 78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18</a:t>
            </a:r>
          </a:p>
          <a:p>
            <a:r>
              <a:rPr lang="ru-RU" sz="1600" dirty="0">
                <a:solidFill>
                  <a:schemeClr val="tx1"/>
                </a:solidFill>
              </a:rPr>
              <a:t>После того, как все необходимые исследования в направлении были добавлены, необходимо нажать на кнопку </a:t>
            </a:r>
            <a:r>
              <a:rPr lang="ru-RU" sz="1600" b="1" dirty="0">
                <a:solidFill>
                  <a:schemeClr val="tx1"/>
                </a:solidFill>
              </a:rPr>
              <a:t>«Выбор сделан»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Номер слайда 10">
            <a:extLst>
              <a:ext uri="{FF2B5EF4-FFF2-40B4-BE49-F238E27FC236}">
                <a16:creationId xmlns:a16="http://schemas.microsoft.com/office/drawing/2014/main" id="{3BA6A3AD-7B4F-4222-A0D0-15AEAFCA12F8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8EAC48-24BE-45B1-89EC-A8646E85BD92}"/>
              </a:ext>
            </a:extLst>
          </p:cNvPr>
          <p:cNvSpPr/>
          <p:nvPr/>
        </p:nvSpPr>
        <p:spPr>
          <a:xfrm>
            <a:off x="3956364" y="4054988"/>
            <a:ext cx="611172" cy="174348"/>
          </a:xfrm>
          <a:prstGeom prst="rect">
            <a:avLst/>
          </a:prstGeom>
          <a:noFill/>
          <a:ln w="28575">
            <a:solidFill>
              <a:srgbClr val="EC0F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38FED87-5E6E-46F8-8604-A9F75747B0F2}"/>
              </a:ext>
            </a:extLst>
          </p:cNvPr>
          <p:cNvSpPr/>
          <p:nvPr/>
        </p:nvSpPr>
        <p:spPr>
          <a:xfrm>
            <a:off x="465554" y="1582434"/>
            <a:ext cx="6090148" cy="3795323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6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6CA1039-939E-45A7-A147-C64871F9E35C}"/>
              </a:ext>
            </a:extLst>
          </p:cNvPr>
          <p:cNvGrpSpPr/>
          <p:nvPr/>
        </p:nvGrpSpPr>
        <p:grpSpPr>
          <a:xfrm>
            <a:off x="509286" y="2871824"/>
            <a:ext cx="6510766" cy="3501319"/>
            <a:chOff x="509286" y="2871824"/>
            <a:chExt cx="6510766" cy="3501319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2"/>
            <a:srcRect t="665"/>
            <a:stretch/>
          </p:blipFill>
          <p:spPr>
            <a:xfrm>
              <a:off x="509286" y="2871824"/>
              <a:ext cx="6510766" cy="3501319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B15176D9-29C6-4B33-A816-3973C85F7B70}"/>
                </a:ext>
              </a:extLst>
            </p:cNvPr>
            <p:cNvSpPr/>
            <p:nvPr/>
          </p:nvSpPr>
          <p:spPr>
            <a:xfrm>
              <a:off x="550843" y="4147671"/>
              <a:ext cx="61200" cy="155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7C9BDB1-D90B-47A6-A74A-AB3A7D5204D3}"/>
                </a:ext>
              </a:extLst>
            </p:cNvPr>
            <p:cNvSpPr/>
            <p:nvPr/>
          </p:nvSpPr>
          <p:spPr>
            <a:xfrm>
              <a:off x="2818214" y="5467712"/>
              <a:ext cx="72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AF31777C-CE8B-44ED-9B1F-EFE2A89FAD06}"/>
                </a:ext>
              </a:extLst>
            </p:cNvPr>
            <p:cNvSpPr/>
            <p:nvPr/>
          </p:nvSpPr>
          <p:spPr>
            <a:xfrm>
              <a:off x="3636868" y="4429891"/>
              <a:ext cx="72000" cy="1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465553" y="484857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Выбор кабинета КТ для проведения исследования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44" y="3292344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1" y="3027516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63" y="5780989"/>
            <a:ext cx="9525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918804" y="4429891"/>
            <a:ext cx="818494" cy="590718"/>
            <a:chOff x="7932138" y="3601299"/>
            <a:chExt cx="818494" cy="59071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225286" y="3750064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95123" y="2525926"/>
            <a:ext cx="4531324" cy="766417"/>
          </a:xfrm>
          <a:prstGeom prst="roundRect">
            <a:avLst>
              <a:gd name="adj" fmla="val 1746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20</a:t>
            </a:r>
          </a:p>
          <a:p>
            <a:r>
              <a:rPr lang="ru-RU" sz="1100" dirty="0">
                <a:solidFill>
                  <a:schemeClr val="tx1"/>
                </a:solidFill>
              </a:rPr>
              <a:t>Выберите свободное время, дату и кабинет КТ (выбрать район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 выбрать медицинскую организацию в которой открыто расписание кабинета КТ)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02" y="1439187"/>
            <a:ext cx="4972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92AEB3D-F8C3-4DEE-BE84-CBA87DB42EDC}"/>
              </a:ext>
            </a:extLst>
          </p:cNvPr>
          <p:cNvGrpSpPr/>
          <p:nvPr/>
        </p:nvGrpSpPr>
        <p:grpSpPr>
          <a:xfrm>
            <a:off x="3174773" y="1946635"/>
            <a:ext cx="818494" cy="590718"/>
            <a:chOff x="7932138" y="3601299"/>
            <a:chExt cx="818494" cy="590718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D7892C3-FC6C-4657-9DA9-0438D20DD200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: вниз 29">
              <a:extLst>
                <a:ext uri="{FF2B5EF4-FFF2-40B4-BE49-F238E27FC236}">
                  <a16:creationId xmlns:a16="http://schemas.microsoft.com/office/drawing/2014/main" id="{E53C1455-879D-407E-BF3D-7ACB0C75BE57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B640ED-42DE-4838-9702-A40844252146}"/>
                </a:ext>
              </a:extLst>
            </p:cNvPr>
            <p:cNvSpPr txBox="1"/>
            <p:nvPr/>
          </p:nvSpPr>
          <p:spPr>
            <a:xfrm>
              <a:off x="8187928" y="3741160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</p:grp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id="{C2A6B2D6-B05D-4DF4-8AC7-B0E2AFEC8F95}"/>
              </a:ext>
            </a:extLst>
          </p:cNvPr>
          <p:cNvSpPr/>
          <p:nvPr/>
        </p:nvSpPr>
        <p:spPr>
          <a:xfrm>
            <a:off x="7195123" y="1418291"/>
            <a:ext cx="4531324" cy="10067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19</a:t>
            </a:r>
          </a:p>
          <a:p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документа Направления на компьютерную томографию, </a:t>
            </a:r>
            <a:r>
              <a:rPr lang="ru-RU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список документов направления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кнопке «Открыть планировщик услуг»  </a:t>
            </a:r>
            <a:b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откроется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кабинета КТ</a:t>
            </a:r>
          </a:p>
        </p:txBody>
      </p:sp>
      <p:sp>
        <p:nvSpPr>
          <p:cNvPr id="22" name="Номер слайда 10">
            <a:extLst>
              <a:ext uri="{FF2B5EF4-FFF2-40B4-BE49-F238E27FC236}">
                <a16:creationId xmlns:a16="http://schemas.microsoft.com/office/drawing/2014/main" id="{97BBD2F5-E0E2-4BE5-9B4D-695A76ABCD4E}"/>
              </a:ext>
            </a:extLst>
          </p:cNvPr>
          <p:cNvSpPr txBox="1">
            <a:spLocks/>
          </p:cNvSpPr>
          <p:nvPr/>
        </p:nvSpPr>
        <p:spPr>
          <a:xfrm>
            <a:off x="9296400" y="642563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242F335-7976-4CDA-A592-2CBE9F9A773B}" type="slidenum">
              <a:rPr lang="ru-RU" smtClean="0"/>
              <a:pPr algn="r"/>
              <a:t>9</a:t>
            </a:fld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A13E4424-CCA2-4E73-B66E-0C67F2055632}"/>
              </a:ext>
            </a:extLst>
          </p:cNvPr>
          <p:cNvSpPr/>
          <p:nvPr/>
        </p:nvSpPr>
        <p:spPr>
          <a:xfrm>
            <a:off x="465553" y="1405190"/>
            <a:ext cx="6554498" cy="1297408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F33F6EF-36C8-43F9-96C4-9D8116D89D00}"/>
              </a:ext>
            </a:extLst>
          </p:cNvPr>
          <p:cNvSpPr/>
          <p:nvPr/>
        </p:nvSpPr>
        <p:spPr>
          <a:xfrm>
            <a:off x="465553" y="2876371"/>
            <a:ext cx="6554498" cy="3496771"/>
          </a:xfrm>
          <a:prstGeom prst="roundRect">
            <a:avLst>
              <a:gd name="adj" fmla="val 2739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B0F3216-F208-4DC9-894E-9B0ABB1AF577}"/>
              </a:ext>
            </a:extLst>
          </p:cNvPr>
          <p:cNvSpPr/>
          <p:nvPr/>
        </p:nvSpPr>
        <p:spPr>
          <a:xfrm>
            <a:off x="7209146" y="4076789"/>
            <a:ext cx="4473567" cy="2296353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Если у пациента в направлении был проставлен статус </a:t>
            </a:r>
            <a:r>
              <a:rPr lang="ru-RU" sz="1600" b="1" dirty="0">
                <a:solidFill>
                  <a:schemeClr val="tx1"/>
                </a:solidFill>
              </a:rPr>
              <a:t>«Пациент с </a:t>
            </a:r>
            <a:r>
              <a:rPr lang="en-US" sz="1600" b="1" dirty="0">
                <a:solidFill>
                  <a:schemeClr val="tx1"/>
                </a:solidFill>
              </a:rPr>
              <a:t>COVID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не был проставлен статус </a:t>
            </a:r>
            <a:r>
              <a:rPr lang="ru-RU" sz="1600" b="1" dirty="0">
                <a:solidFill>
                  <a:schemeClr val="tx1"/>
                </a:solidFill>
              </a:rPr>
              <a:t>«Не нуждается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в транспортировке», </a:t>
            </a:r>
            <a:r>
              <a:rPr lang="ru-RU" sz="1600" dirty="0">
                <a:solidFill>
                  <a:schemeClr val="tx1"/>
                </a:solidFill>
              </a:rPr>
              <a:t>то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после нажатия на кнопку </a:t>
            </a:r>
            <a:r>
              <a:rPr lang="ru-RU" sz="1600" b="1" dirty="0">
                <a:solidFill>
                  <a:schemeClr val="tx1"/>
                </a:solidFill>
              </a:rPr>
              <a:t>«Выбор сделан»</a:t>
            </a:r>
            <a:r>
              <a:rPr lang="ru-RU" sz="1600" dirty="0">
                <a:solidFill>
                  <a:schemeClr val="tx1"/>
                </a:solidFill>
              </a:rPr>
              <a:t> направление будет передано диспетчеру территориального </a:t>
            </a:r>
            <a:r>
              <a:rPr lang="ru-RU" sz="1600" b="1" dirty="0">
                <a:solidFill>
                  <a:schemeClr val="tx1"/>
                </a:solidFill>
              </a:rPr>
              <a:t>центра медицины катастроф </a:t>
            </a:r>
            <a:r>
              <a:rPr lang="ru-RU" sz="1600" dirty="0">
                <a:solidFill>
                  <a:schemeClr val="tx1"/>
                </a:solidFill>
              </a:rPr>
              <a:t>для выбора времени и кабинета КТ,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с целью транспортировки пациента.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788586E-A493-4B8B-82E6-45180CF25AB0}"/>
              </a:ext>
            </a:extLst>
          </p:cNvPr>
          <p:cNvGrpSpPr/>
          <p:nvPr/>
        </p:nvGrpSpPr>
        <p:grpSpPr>
          <a:xfrm>
            <a:off x="3014127" y="5487066"/>
            <a:ext cx="818494" cy="590718"/>
            <a:chOff x="7932138" y="3601299"/>
            <a:chExt cx="818494" cy="590718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9008DE79-C023-450D-83B0-1D892863F67E}"/>
                </a:ext>
              </a:extLst>
            </p:cNvPr>
            <p:cNvSpPr/>
            <p:nvPr/>
          </p:nvSpPr>
          <p:spPr>
            <a:xfrm>
              <a:off x="8100392" y="3601299"/>
              <a:ext cx="650240" cy="5907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: вниз 29">
              <a:extLst>
                <a:ext uri="{FF2B5EF4-FFF2-40B4-BE49-F238E27FC236}">
                  <a16:creationId xmlns:a16="http://schemas.microsoft.com/office/drawing/2014/main" id="{1F587B03-6B3E-4C98-B037-7AF3D3AF84BF}"/>
                </a:ext>
              </a:extLst>
            </p:cNvPr>
            <p:cNvSpPr/>
            <p:nvPr/>
          </p:nvSpPr>
          <p:spPr>
            <a:xfrm rot="7475064">
              <a:off x="7982464" y="3565064"/>
              <a:ext cx="152132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9B37BC4-1EA6-4DA6-8236-E783400A3204}"/>
                </a:ext>
              </a:extLst>
            </p:cNvPr>
            <p:cNvSpPr txBox="1"/>
            <p:nvPr/>
          </p:nvSpPr>
          <p:spPr>
            <a:xfrm>
              <a:off x="8235009" y="3725945"/>
              <a:ext cx="475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</p:grpSp>
      <p:sp>
        <p:nvSpPr>
          <p:cNvPr id="35" name="Прямоугольник: скругленные углы 15">
            <a:extLst>
              <a:ext uri="{FF2B5EF4-FFF2-40B4-BE49-F238E27FC236}">
                <a16:creationId xmlns:a16="http://schemas.microsoft.com/office/drawing/2014/main" id="{AC7E218F-5EC8-42F5-B0EA-4ADC032BE001}"/>
              </a:ext>
            </a:extLst>
          </p:cNvPr>
          <p:cNvSpPr/>
          <p:nvPr/>
        </p:nvSpPr>
        <p:spPr>
          <a:xfrm>
            <a:off x="7195123" y="3358913"/>
            <a:ext cx="4531324" cy="617000"/>
          </a:xfrm>
          <a:prstGeom prst="roundRect">
            <a:avLst>
              <a:gd name="adj" fmla="val 1746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Для записи на свободное время наведите курсор мыши и нажмите 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2 раза левую кнопку мыши на выбранном слоте</a:t>
            </a:r>
          </a:p>
        </p:txBody>
      </p:sp>
    </p:spTree>
    <p:extLst>
      <p:ext uri="{BB962C8B-B14F-4D97-AF65-F5344CB8AC3E}">
        <p14:creationId xmlns:p14="http://schemas.microsoft.com/office/powerpoint/2010/main" val="3342694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33159</TotalTime>
  <Words>957</Words>
  <Application>Microsoft Office PowerPoint</Application>
  <PresentationFormat>Широкоэкранный</PresentationFormat>
  <Paragraphs>118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Arial</vt:lpstr>
      <vt:lpstr>Montserrat</vt:lpstr>
      <vt:lpstr>HeliosCondC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Юрий Галактионов</cp:lastModifiedBy>
  <cp:revision>1038</cp:revision>
  <cp:lastPrinted>2020-04-17T06:55:34Z</cp:lastPrinted>
  <dcterms:created xsi:type="dcterms:W3CDTF">2019-06-12T19:36:33Z</dcterms:created>
  <dcterms:modified xsi:type="dcterms:W3CDTF">2021-02-19T11:54:59Z</dcterms:modified>
</cp:coreProperties>
</file>